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76" r:id="rId5"/>
  </p:sldIdLst>
  <p:sldSz cx="12192000" cy="6858000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191"/>
    <a:srgbClr val="0082EE"/>
    <a:srgbClr val="CDE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FF4928-DA78-420A-B9D4-098F005C86BF}" v="1" dt="2024-10-23T15:26:34.1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6" autoAdjust="0"/>
    <p:restoredTop sz="37170" autoAdjust="0"/>
  </p:normalViewPr>
  <p:slideViewPr>
    <p:cSldViewPr snapToGrid="0">
      <p:cViewPr varScale="1">
        <p:scale>
          <a:sx n="41" d="100"/>
          <a:sy n="41" d="100"/>
        </p:scale>
        <p:origin x="3144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19" d="100"/>
          <a:sy n="119" d="100"/>
        </p:scale>
        <p:origin x="2538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218917E-EF0E-AC7F-10EC-4A3ABE1B1B1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A2A265-7727-7922-0C64-189E043065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44E43F-320F-4135-B048-530784AF81CA}" type="datetimeFigureOut">
              <a:rPr lang="sv-SE" smtClean="0"/>
              <a:t>2024-10-29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698655-552C-12A4-7CD0-4126C266611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EEBDED-BC9D-D56E-D27C-23584409AAE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A9A56E-8F8F-44DC-89DC-AF37014F556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287309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721483-A551-43B2-AFA3-AA7E0561627E}" type="datetimeFigureOut">
              <a:rPr lang="sv-SE" smtClean="0"/>
              <a:t>2024-10-29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C281C-7589-49B2-A6CD-EA5F1038D8A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78279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b="1"/>
              <a:t>Smarta vattenmätare gör det lättare att få korrekt information om vattenförbrukning, vilket sparar tid och pengar samt minskar risken för problem som vattenläckage.</a:t>
            </a:r>
          </a:p>
          <a:p>
            <a:endParaRPr lang="sv-SE"/>
          </a:p>
          <a:p>
            <a:r>
              <a:rPr lang="sv-SE" dirty="0"/>
              <a:t>För fastighetsägare (externt):</a:t>
            </a:r>
          </a:p>
          <a:p>
            <a:pPr marL="228600" indent="-228600">
              <a:buFont typeface="+mj-lt"/>
              <a:buAutoNum type="arabicPeriod"/>
            </a:pPr>
            <a:r>
              <a:rPr lang="sv-SE" dirty="0"/>
              <a:t>Exakt och kontinuerlig mätning: Mätvärden skickas automatiskt och regelbundet, vilket ger mer exakt fakturering baserat på faktiskt förbrukning istället för uppskattningar.</a:t>
            </a:r>
          </a:p>
          <a:p>
            <a:pPr marL="228600" indent="-228600">
              <a:buFont typeface="+mj-lt"/>
              <a:buAutoNum type="arabicPeriod"/>
            </a:pPr>
            <a:r>
              <a:rPr lang="sv-SE" dirty="0"/>
              <a:t>Tidsbesparing: Ingen behöver besöka fastigheten för att läsa av mätaren manuellt, vilket sparar tid för både fastighetsägare och personal.</a:t>
            </a:r>
          </a:p>
          <a:p>
            <a:pPr marL="228600" indent="-228600">
              <a:buFont typeface="+mj-lt"/>
              <a:buAutoNum type="arabicPeriod"/>
            </a:pPr>
            <a:r>
              <a:rPr lang="sv-SE" dirty="0"/>
              <a:t>Minskat behov av tillträde: Ingen fysisk åtkomst krävs till fastigheter, vilket ökar integriteten och minskar störningen för boende eller företag.</a:t>
            </a:r>
          </a:p>
          <a:p>
            <a:pPr marL="228600" indent="-228600">
              <a:buFont typeface="+mj-lt"/>
              <a:buAutoNum type="arabicPeriod"/>
            </a:pPr>
            <a:r>
              <a:rPr lang="sv-SE" dirty="0"/>
              <a:t>Varningar om avvikande vattenförbrukning: Smarta vattenmätare (fjärravlästa) kan upptäcka ovanlig förbrukning, vilket kan indikera läckor. Detta möjliggör snabba åtgärder för att minska vattenförluster och skador.</a:t>
            </a:r>
          </a:p>
          <a:p>
            <a:endParaRPr lang="sv-SE" dirty="0"/>
          </a:p>
          <a:p>
            <a:r>
              <a:rPr lang="sv-SE" dirty="0"/>
              <a:t>För </a:t>
            </a:r>
            <a:r>
              <a:rPr lang="sv-SE" dirty="0" err="1"/>
              <a:t>Svaab</a:t>
            </a:r>
            <a:r>
              <a:rPr lang="sv-SE" dirty="0"/>
              <a:t> (internt):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sv-SE" dirty="0"/>
              <a:t>Effektivare datahantering: Automatisk avläsning och datainsamling förbättrar noggrannheten och eliminerar mänskliga fel vid manuella avläsningar. Skapar möjlighet till innovativ utveckling av tjänster.</a:t>
            </a:r>
          </a:p>
          <a:p>
            <a:pPr marL="228600" indent="-228600">
              <a:buFont typeface="+mj-lt"/>
              <a:buAutoNum type="arabicPeriod"/>
            </a:pPr>
            <a:r>
              <a:rPr lang="sv-SE" dirty="0"/>
              <a:t>Optimerad drift: Tillgång till realtidsdata gör det enklare att analysera förbrukningsmönster, vilket kan bidra till bättre planering av vattenresurser och infrastruktur.</a:t>
            </a:r>
          </a:p>
          <a:p>
            <a:pPr marL="228600" indent="-228600">
              <a:buFont typeface="+mj-lt"/>
              <a:buAutoNum type="arabicPeriod"/>
            </a:pPr>
            <a:r>
              <a:rPr lang="sv-SE" dirty="0"/>
              <a:t>Kostnadsbesparingar: Färre manuella avläsningar innebär minskade kostnader för personal och drift, vilket kan leda till sänkta kostnader.</a:t>
            </a:r>
          </a:p>
          <a:p>
            <a:pPr marL="228600" indent="-228600">
              <a:buFont typeface="+mj-lt"/>
              <a:buAutoNum type="arabicPeriod"/>
            </a:pPr>
            <a:r>
              <a:rPr lang="sv-SE" dirty="0"/>
              <a:t>Bättre kundservice: Snabbare identifiering av problem som läckor eller ovanligt hög förbrukning gör det möjligt att erbjuda bättre service och snabbare lösningar till kunderna vilket kan leda till nöjdare kunder.</a:t>
            </a:r>
          </a:p>
          <a:p>
            <a:pPr marL="228600" indent="-228600">
              <a:buFont typeface="+mj-lt"/>
              <a:buAutoNum type="arabicPeriod"/>
            </a:pPr>
            <a:r>
              <a:rPr lang="sv-SE" dirty="0"/>
              <a:t>Data för produktutveckling.</a:t>
            </a:r>
          </a:p>
          <a:p>
            <a:pPr>
              <a:buFont typeface="+mj-lt"/>
              <a:buNone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C281C-7589-49B2-A6CD-EA5F1038D8AF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42471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AF821-ACE3-2255-8B0E-C3C59B54C7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1988" y="4498382"/>
            <a:ext cx="10868026" cy="862558"/>
          </a:xfrm>
          <a:prstGeom prst="rect">
            <a:avLst/>
          </a:prstGeom>
        </p:spPr>
        <p:txBody>
          <a:bodyPr anchor="b"/>
          <a:lstStyle>
            <a:lvl1pPr algn="l">
              <a:defRPr sz="5400">
                <a:solidFill>
                  <a:srgbClr val="005191"/>
                </a:solidFill>
                <a:latin typeface="D-DIN Exp" panose="020B0504020202030204" pitchFamily="34" charset="0"/>
              </a:defRPr>
            </a:lvl1pPr>
          </a:lstStyle>
          <a:p>
            <a:r>
              <a:rPr lang="en-US" dirty="0"/>
              <a:t>En </a:t>
            </a:r>
            <a:r>
              <a:rPr lang="en-US" dirty="0" err="1"/>
              <a:t>huvudrubrik</a:t>
            </a:r>
            <a:endParaRPr lang="sv-SE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DAC91BE-B6A1-5EA1-2EB5-67C602F931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318735"/>
            <a:ext cx="2143125" cy="419531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0E9DB7-56C0-C6F2-4042-904F3726B6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5556250"/>
            <a:ext cx="10868026" cy="53975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D-DIN Exp" panose="020B0504020202030204" pitchFamily="34" charset="0"/>
              </a:defRPr>
            </a:lvl1pPr>
          </a:lstStyle>
          <a:p>
            <a:pPr lvl="0"/>
            <a:r>
              <a:rPr lang="sv-SE" dirty="0"/>
              <a:t>Klicka för att lägga till text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0648A4FA-AF18-5426-C340-A6B8DABD215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61988" y="1287463"/>
            <a:ext cx="10868026" cy="2661980"/>
          </a:xfrm>
          <a:custGeom>
            <a:avLst/>
            <a:gdLst>
              <a:gd name="connsiteX0" fmla="*/ 0 w 10515600"/>
              <a:gd name="connsiteY0" fmla="*/ 0 h 2661980"/>
              <a:gd name="connsiteX1" fmla="*/ 10074444 w 10515600"/>
              <a:gd name="connsiteY1" fmla="*/ 0 h 2661980"/>
              <a:gd name="connsiteX2" fmla="*/ 10161309 w 10515600"/>
              <a:gd name="connsiteY2" fmla="*/ 8757 h 2661980"/>
              <a:gd name="connsiteX3" fmla="*/ 10515600 w 10515600"/>
              <a:gd name="connsiteY3" fmla="*/ 443457 h 2661980"/>
              <a:gd name="connsiteX4" fmla="*/ 10515600 w 10515600"/>
              <a:gd name="connsiteY4" fmla="*/ 2661980 h 2661980"/>
              <a:gd name="connsiteX5" fmla="*/ 443715 w 10515600"/>
              <a:gd name="connsiteY5" fmla="*/ 2661980 h 2661980"/>
              <a:gd name="connsiteX6" fmla="*/ 0 w 10515600"/>
              <a:gd name="connsiteY6" fmla="*/ 2218265 h 266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15600" h="2661980">
                <a:moveTo>
                  <a:pt x="0" y="0"/>
                </a:moveTo>
                <a:lnTo>
                  <a:pt x="10074444" y="0"/>
                </a:lnTo>
                <a:lnTo>
                  <a:pt x="10161309" y="8757"/>
                </a:lnTo>
                <a:cubicBezTo>
                  <a:pt x="10363502" y="50132"/>
                  <a:pt x="10515600" y="229032"/>
                  <a:pt x="10515600" y="443457"/>
                </a:cubicBezTo>
                <a:lnTo>
                  <a:pt x="10515600" y="2661980"/>
                </a:lnTo>
                <a:lnTo>
                  <a:pt x="443715" y="2661980"/>
                </a:lnTo>
                <a:cubicBezTo>
                  <a:pt x="198658" y="2661980"/>
                  <a:pt x="0" y="2463322"/>
                  <a:pt x="0" y="2218265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sv-SE" dirty="0"/>
              <a:t>Klicka på ikonen för att lägga till bild</a:t>
            </a:r>
          </a:p>
        </p:txBody>
      </p:sp>
    </p:spTree>
    <p:extLst>
      <p:ext uri="{BB962C8B-B14F-4D97-AF65-F5344CB8AC3E}">
        <p14:creationId xmlns:p14="http://schemas.microsoft.com/office/powerpoint/2010/main" val="512969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_text_och_h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5F4A6-26E5-64FC-8AEA-F4C8BF8CCB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1988" y="457200"/>
            <a:ext cx="4093370" cy="1600200"/>
          </a:xfrm>
          <a:prstGeom prst="rect">
            <a:avLst/>
          </a:prstGeom>
        </p:spPr>
        <p:txBody>
          <a:bodyPr anchor="ctr"/>
          <a:lstStyle>
            <a:lvl1pPr>
              <a:defRPr sz="3200">
                <a:solidFill>
                  <a:srgbClr val="005191"/>
                </a:solidFill>
                <a:latin typeface="D-DIN Exp" panose="020B0504020202030204" pitchFamily="34" charset="0"/>
              </a:defRPr>
            </a:lvl1pPr>
          </a:lstStyle>
          <a:p>
            <a:r>
              <a:rPr lang="en-US" dirty="0" err="1"/>
              <a:t>Här</a:t>
            </a:r>
            <a:r>
              <a:rPr lang="en-US" dirty="0"/>
              <a:t> </a:t>
            </a:r>
            <a:r>
              <a:rPr lang="en-US" dirty="0" err="1"/>
              <a:t>skriver</a:t>
            </a:r>
            <a:r>
              <a:rPr lang="en-US" dirty="0"/>
              <a:t> du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rubrik</a:t>
            </a:r>
            <a:endParaRPr lang="sv-S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4C3B62-511A-4854-986E-1DC618E04EA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idx="1" hasCustomPrompt="1"/>
          </p:nvPr>
        </p:nvSpPr>
        <p:spPr>
          <a:xfrm>
            <a:off x="6096000" y="0"/>
            <a:ext cx="6096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D-DIN Exp" panose="020B0504020202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Klicka på ikonen för att lägga till bild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FDF445-1E05-D8B6-3E66-B6C45028E75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61988" y="2057400"/>
            <a:ext cx="4093370" cy="3811588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>
                <a:latin typeface="D-DIN Exp" panose="020B0504020202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Här</a:t>
            </a:r>
            <a:r>
              <a:rPr lang="en-US" dirty="0"/>
              <a:t> </a:t>
            </a:r>
            <a:r>
              <a:rPr lang="en-US" dirty="0" err="1"/>
              <a:t>skriver</a:t>
            </a:r>
            <a:r>
              <a:rPr lang="en-US" dirty="0"/>
              <a:t> du </a:t>
            </a:r>
            <a:r>
              <a:rPr lang="en-US" dirty="0" err="1"/>
              <a:t>punkttext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F676DF-2AAA-3E7D-A169-72DF8E7B3E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5206" y="6213793"/>
            <a:ext cx="1592738" cy="311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068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ild_me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120884-C355-4F93-F178-F1247B3E12F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632700" y="1523205"/>
            <a:ext cx="3879850" cy="381158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>
                <a:latin typeface="D-DIN Exp" panose="020B0504020202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för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skriva</a:t>
            </a:r>
            <a:r>
              <a:rPr lang="en-US" dirty="0"/>
              <a:t> text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008499-23A6-0CAF-D591-2979D16CA8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1062" y="6168104"/>
            <a:ext cx="1592738" cy="231717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2214D81-BB54-5216-8BAB-EC6DE1E0FA21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61988" y="400843"/>
            <a:ext cx="6348411" cy="823912"/>
          </a:xfrm>
          <a:prstGeom prst="rect">
            <a:avLst/>
          </a:prstGeom>
        </p:spPr>
        <p:txBody>
          <a:bodyPr lIns="0" anchor="ctr"/>
          <a:lstStyle>
            <a:lvl1pPr marL="0" indent="0" algn="l">
              <a:buNone/>
              <a:defRPr sz="3200" b="0">
                <a:latin typeface="D-DIN Exp" panose="020B0504020202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En </a:t>
            </a:r>
            <a:r>
              <a:rPr lang="en-US" dirty="0" err="1"/>
              <a:t>rubrik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A072213-C226-073F-4D1F-3CEC14D028F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61988" y="1523205"/>
            <a:ext cx="6348411" cy="4340225"/>
          </a:xfrm>
          <a:prstGeom prst="rect">
            <a:avLst/>
          </a:prstGeom>
        </p:spPr>
        <p:txBody>
          <a:bodyPr/>
          <a:lstStyle>
            <a:lvl1pPr>
              <a:defRPr>
                <a:latin typeface="D-DIN Exp" panose="020B0504020202030204" pitchFamily="34" charset="0"/>
              </a:defRPr>
            </a:lvl1pPr>
          </a:lstStyle>
          <a:p>
            <a:r>
              <a:rPr lang="sv-SE" dirty="0"/>
              <a:t>Klicka på ikonen för att lägga till bild</a:t>
            </a:r>
          </a:p>
        </p:txBody>
      </p:sp>
    </p:spTree>
    <p:extLst>
      <p:ext uri="{BB962C8B-B14F-4D97-AF65-F5344CB8AC3E}">
        <p14:creationId xmlns:p14="http://schemas.microsoft.com/office/powerpoint/2010/main" val="3192500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FC611EA-2A6A-F991-BAA9-DF5FB9A0762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algn="ctr">
              <a:defRPr>
                <a:latin typeface="D-DIN Exp" panose="020B0504020202030204" pitchFamily="34" charset="0"/>
              </a:defRPr>
            </a:lvl1pPr>
          </a:lstStyle>
          <a:p>
            <a:r>
              <a:rPr lang="sv-SE" dirty="0"/>
              <a:t>Klicka på bildbakgrunden </a:t>
            </a:r>
            <a:br>
              <a:rPr lang="sv-SE" dirty="0"/>
            </a:br>
            <a:r>
              <a:rPr lang="sv-SE" dirty="0"/>
              <a:t>för att lägga till bild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620DD3-D99C-A3D8-1895-C33E7A85DF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1620579"/>
            <a:ext cx="10363200" cy="2181859"/>
          </a:xfrm>
          <a:prstGeom prst="rect">
            <a:avLst/>
          </a:prstGeom>
        </p:spPr>
        <p:txBody>
          <a:bodyPr wrap="square" bIns="0" anchor="b" anchorCtr="1"/>
          <a:lstStyle>
            <a:lvl1pPr algn="ctr">
              <a:defRPr lang="sv-SE" sz="16600" b="1" dirty="0" smtClean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1 500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8D832CF-8E5A-92EC-A6A4-6E36C3A612F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67781" y="3802438"/>
            <a:ext cx="7056437" cy="739775"/>
          </a:xfrm>
          <a:prstGeom prst="rect">
            <a:avLst/>
          </a:prstGeom>
        </p:spPr>
        <p:txBody>
          <a:bodyPr anchor="t" anchorCtr="1"/>
          <a:lstStyle>
            <a:lvl1pPr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för undertext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484613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nformation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120884-C355-4F93-F178-F1247B3E12F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61988" y="1522409"/>
            <a:ext cx="3486150" cy="896145"/>
          </a:xfrm>
          <a:prstGeom prst="rect">
            <a:avLst/>
          </a:prstGeom>
        </p:spPr>
        <p:txBody>
          <a:bodyPr anchor="b"/>
          <a:lstStyle>
            <a:lvl1pPr marL="0" indent="0" algn="just">
              <a:buNone/>
              <a:defRPr sz="3200" b="1">
                <a:latin typeface="D-DIN Exp" panose="020B0504020202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008499-23A6-0CAF-D591-2979D16CA8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1062" y="6128068"/>
            <a:ext cx="1592738" cy="311789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2214D81-BB54-5216-8BAB-EC6DE1E0FA21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61988" y="699293"/>
            <a:ext cx="6172200" cy="823912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200" b="0">
                <a:latin typeface="D-DIN Exp" panose="020B0504020202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En </a:t>
            </a:r>
            <a:r>
              <a:rPr lang="en-US" dirty="0" err="1"/>
              <a:t>rubrik</a:t>
            </a:r>
            <a:endParaRPr lang="en-US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E7A41EAA-AD5B-E3DF-8751-999E6508FEB2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4148138" y="1522409"/>
            <a:ext cx="3486150" cy="89614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>
                <a:latin typeface="D-DIN Exp" panose="020B0504020202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77783D99-D01B-D109-F456-9AE80F8F30A0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7634288" y="1522409"/>
            <a:ext cx="3486150" cy="89614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>
                <a:latin typeface="D-DIN Exp" panose="020B0504020202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DD8E017E-0F3B-A687-C3BF-4D0F56B00F0E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661988" y="2418555"/>
            <a:ext cx="3486150" cy="4579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latin typeface="D-DIN Exp" panose="020B0504020202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för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skriva</a:t>
            </a:r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B1363F7D-BBF1-CF80-C2DD-98491BB991C8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4148138" y="2418555"/>
            <a:ext cx="3486150" cy="4579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latin typeface="D-DIN Exp" panose="020B0504020202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för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skriva</a:t>
            </a:r>
            <a:endParaRPr lang="en-US" dirty="0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9118C7E-CE1E-FC92-36B1-79863B5BF557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7634288" y="2418555"/>
            <a:ext cx="3486150" cy="4579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latin typeface="D-DIN Exp" panose="020B0504020202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för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skriva</a:t>
            </a:r>
            <a:endParaRPr lang="en-US" dirty="0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4DE158ED-A728-A0A7-D8FB-DBD07794BA4A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661988" y="3362626"/>
            <a:ext cx="3486150" cy="89614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>
                <a:latin typeface="D-DIN Exp" panose="020B0504020202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endParaRPr lang="en-US" dirty="0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6EB3BDB2-15F2-5A93-92CD-14E798137C7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4148138" y="3362626"/>
            <a:ext cx="3486150" cy="89614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>
                <a:latin typeface="D-DIN Exp" panose="020B0504020202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endParaRPr lang="en-US" dirty="0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DA6C8CB4-21CA-5E0C-5655-24929D3FCC56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7634288" y="3362626"/>
            <a:ext cx="3486150" cy="89614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>
                <a:latin typeface="D-DIN Exp" panose="020B0504020202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endParaRPr lang="en-US" dirty="0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3101F33C-34EB-5349-B722-F604A0AB6860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661988" y="4258772"/>
            <a:ext cx="3486150" cy="4579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latin typeface="D-DIN Exp" panose="020B0504020202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för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skriva</a:t>
            </a:r>
            <a:endParaRPr lang="en-US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CD24C8A7-D62F-3A9A-81DB-72404C1CD16D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4148138" y="4258772"/>
            <a:ext cx="3486150" cy="4579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latin typeface="D-DIN Exp" panose="020B0504020202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för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skriva</a:t>
            </a:r>
            <a:endParaRPr lang="en-US" dirty="0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039B4F4C-8BCF-0750-50D6-0C9809E21071}"/>
              </a:ext>
            </a:extLst>
          </p:cNvPr>
          <p:cNvSpPr>
            <a:spLocks noGrp="1"/>
          </p:cNvSpPr>
          <p:nvPr>
            <p:ph type="body" sz="half" idx="21" hasCustomPrompt="1"/>
          </p:nvPr>
        </p:nvSpPr>
        <p:spPr>
          <a:xfrm>
            <a:off x="7634288" y="4258772"/>
            <a:ext cx="3486150" cy="4579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latin typeface="D-DIN Exp" panose="020B0504020202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för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skriva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297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unktfak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B7189-DD4C-7684-2297-855F101FAA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850194"/>
            <a:ext cx="10515600" cy="560684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005191"/>
                </a:solidFill>
                <a:latin typeface="D-DIN Exp" panose="020B0504020202030204" pitchFamily="34" charset="0"/>
              </a:defRPr>
            </a:lvl1pPr>
          </a:lstStyle>
          <a:p>
            <a:r>
              <a:rPr lang="en-US" dirty="0"/>
              <a:t>Rubrik</a:t>
            </a:r>
            <a:endParaRPr lang="sv-S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3067AE-4027-5877-A4A6-3CEFEE2A31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1062" y="6128068"/>
            <a:ext cx="1592738" cy="311789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C6E3E87-5D29-97E7-2F3E-134F418E83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586151" y="1682735"/>
            <a:ext cx="3019696" cy="1908547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>
              <a:defRPr sz="3600">
                <a:latin typeface="D-DIN Exp" panose="020B0504020202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Klicka på ikonen för att lägga till bild</a:t>
            </a:r>
          </a:p>
          <a:p>
            <a:endParaRPr lang="sv-SE" dirty="0"/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38F283E3-6B0B-04E8-F6EF-DE3E1B5C9CA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934598" y="1682733"/>
            <a:ext cx="3019696" cy="1908547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>
              <a:defRPr sz="3600">
                <a:latin typeface="D-DIN Exp" panose="020B0504020202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Klicka på ikonen för att lägga till bild</a:t>
            </a:r>
          </a:p>
          <a:p>
            <a:endParaRPr lang="sv-SE" dirty="0"/>
          </a:p>
        </p:txBody>
      </p:sp>
      <p:sp>
        <p:nvSpPr>
          <p:cNvPr id="17" name="Picture Placeholder 12">
            <a:extLst>
              <a:ext uri="{FF2B5EF4-FFF2-40B4-BE49-F238E27FC236}">
                <a16:creationId xmlns:a16="http://schemas.microsoft.com/office/drawing/2014/main" id="{7C2BCD36-BCFC-28C8-1064-6D810C69424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37704" y="1682733"/>
            <a:ext cx="3019696" cy="1908547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>
              <a:defRPr sz="3600">
                <a:solidFill>
                  <a:srgbClr val="005191"/>
                </a:solidFill>
                <a:latin typeface="D-DIN Exp" panose="020B0504020202030204" pitchFamily="34" charset="0"/>
              </a:defRPr>
            </a:lvl1pPr>
          </a:lstStyle>
          <a:p>
            <a:r>
              <a:rPr lang="sv-SE" dirty="0"/>
              <a:t>Klicka på ikonen för att lägga till bild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A5A358B-EA4C-2AB1-DBC3-C8B813B9F3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7704" y="3863135"/>
            <a:ext cx="3019425" cy="1566863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rgbClr val="005191"/>
                </a:solidFill>
                <a:latin typeface="D-DIN Exp" panose="020B0504020202030204" pitchFamily="34" charset="0"/>
              </a:defRPr>
            </a:lvl1pPr>
          </a:lstStyle>
          <a:p>
            <a:pPr lvl="0"/>
            <a:r>
              <a:rPr lang="sv-SE" sz="1800" dirty="0">
                <a:latin typeface="D-DIN" panose="020B0504030202030204" pitchFamily="34" charset="0"/>
              </a:rPr>
              <a:t>Klicka här för att skriva</a:t>
            </a:r>
            <a:endParaRPr lang="sv-SE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6981E92A-FF46-1F7C-3173-EBF25E3CA0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85605" y="3858781"/>
            <a:ext cx="3019425" cy="1566863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rgbClr val="005191"/>
                </a:solidFill>
                <a:latin typeface="D-DIN Exp" panose="020B0504020202030204" pitchFamily="34" charset="0"/>
              </a:defRPr>
            </a:lvl1pPr>
          </a:lstStyle>
          <a:p>
            <a:pPr lvl="0"/>
            <a:r>
              <a:rPr lang="sv-SE" sz="1800" dirty="0">
                <a:latin typeface="D-DIN" panose="020B0504030202030204" pitchFamily="34" charset="0"/>
              </a:rPr>
              <a:t>Klicka här för att skriva</a:t>
            </a:r>
            <a:endParaRPr lang="sv-SE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8FE0017A-EA42-7ED8-300D-BCC70D8479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34869" y="3854427"/>
            <a:ext cx="3019425" cy="1566863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rgbClr val="005191"/>
                </a:solidFill>
                <a:latin typeface="D-DIN Exp" panose="020B0504020202030204" pitchFamily="34" charset="0"/>
              </a:defRPr>
            </a:lvl1pPr>
          </a:lstStyle>
          <a:p>
            <a:pPr lvl="0"/>
            <a:r>
              <a:rPr lang="sv-SE" sz="1800" dirty="0">
                <a:latin typeface="D-DIN" panose="020B0504030202030204" pitchFamily="34" charset="0"/>
              </a:rPr>
              <a:t>Klicka här för att skriva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76805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B7189-DD4C-7684-2297-855F101FAA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850194"/>
            <a:ext cx="10515600" cy="560684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005191"/>
                </a:solidFill>
                <a:latin typeface="D-DIN Exp" panose="020B0504020202030204" pitchFamily="34" charset="0"/>
              </a:defRPr>
            </a:lvl1pPr>
          </a:lstStyle>
          <a:p>
            <a:r>
              <a:rPr lang="en-US" dirty="0"/>
              <a:t>Rubrik</a:t>
            </a:r>
            <a:endParaRPr lang="sv-S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688B647-0767-EB5A-B4B0-1F5CE813C2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7536" y="5505188"/>
            <a:ext cx="2143125" cy="31178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C3F9A93-5240-0609-2E3D-97B132C99E25}"/>
              </a:ext>
            </a:extLst>
          </p:cNvPr>
          <p:cNvSpPr txBox="1"/>
          <p:nvPr userDrawn="1"/>
        </p:nvSpPr>
        <p:spPr>
          <a:xfrm>
            <a:off x="882650" y="5851140"/>
            <a:ext cx="4717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srgbClr val="005191"/>
                </a:solidFill>
                <a:latin typeface="D-DIN Exp" panose="020B0504020202030204" pitchFamily="34" charset="0"/>
              </a:rPr>
              <a:t>sormlandvatten.se / frågor och svar / chatt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0E479AE-C7E5-12FF-3D3C-0CD2CC32250E}"/>
              </a:ext>
            </a:extLst>
          </p:cNvPr>
          <p:cNvSpPr txBox="1"/>
          <p:nvPr userDrawn="1"/>
        </p:nvSpPr>
        <p:spPr>
          <a:xfrm>
            <a:off x="882650" y="6258457"/>
            <a:ext cx="22044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800" dirty="0">
                <a:solidFill>
                  <a:srgbClr val="005191"/>
                </a:solidFill>
                <a:latin typeface="D-DIN Exp" panose="020B0504020202030204" pitchFamily="34" charset="0"/>
              </a:rPr>
              <a:t>©Copyright Sörmland Vatten och Avfall AB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0920C03-ACD9-9DD9-405B-5A3958B4BE4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237977" y="1682735"/>
            <a:ext cx="3019425" cy="1908175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D-DIN Exp" panose="020B0504020202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Klicka på ikonen för att lägga till bild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75B7FAD6-CDCC-2020-6068-8FCE5261A26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86288" y="1682735"/>
            <a:ext cx="3019425" cy="1908175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D-DIN Exp" panose="020B0504020202030204" pitchFamily="34" charset="0"/>
              </a:defRPr>
            </a:lvl1pPr>
          </a:lstStyle>
          <a:p>
            <a:r>
              <a:rPr lang="sv-SE" dirty="0"/>
              <a:t>Klicka på ikonen för att lägga till bild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B6FD2BEC-061B-3C44-27FD-F7AA15774B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934598" y="1682735"/>
            <a:ext cx="3019425" cy="1908175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D-DIN Exp" panose="020B0504020202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Klicka på ikonen för att lägga till bild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DBFA9E-29A2-3BC3-C69F-DE5C4AD215F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7980" y="3861536"/>
            <a:ext cx="3019425" cy="75823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D-DIN Exp" panose="020B0504020202030204" pitchFamily="34" charset="0"/>
                <a:cs typeface="David" panose="020F0502020204030204" pitchFamily="34" charset="-79"/>
              </a:defRPr>
            </a:lvl1pPr>
          </a:lstStyle>
          <a:p>
            <a:r>
              <a:rPr lang="sv-SE" dirty="0">
                <a:solidFill>
                  <a:srgbClr val="005191"/>
                </a:solidFill>
                <a:latin typeface="D-DIN" panose="020B0504030202030204" pitchFamily="34" charset="0"/>
              </a:rPr>
              <a:t>Namn </a:t>
            </a:r>
            <a:r>
              <a:rPr lang="sv-SE" dirty="0" err="1">
                <a:solidFill>
                  <a:srgbClr val="005191"/>
                </a:solidFill>
                <a:latin typeface="D-DIN" panose="020B0504030202030204" pitchFamily="34" charset="0"/>
              </a:rPr>
              <a:t>Namnsson</a:t>
            </a:r>
            <a:r>
              <a:rPr lang="sv-SE" dirty="0">
                <a:solidFill>
                  <a:srgbClr val="005191"/>
                </a:solidFill>
                <a:latin typeface="D-DIN" panose="020B0504030202030204" pitchFamily="34" charset="0"/>
              </a:rPr>
              <a:t>, Titel,</a:t>
            </a:r>
          </a:p>
          <a:p>
            <a:r>
              <a:rPr lang="sv-SE" dirty="0">
                <a:solidFill>
                  <a:srgbClr val="005191"/>
                </a:solidFill>
                <a:latin typeface="D-DIN" panose="020B0504030202030204" pitchFamily="34" charset="0"/>
              </a:rPr>
              <a:t>0150-123 456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4BF673E-D232-4CB7-4D0A-0091B8A614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86289" y="3861536"/>
            <a:ext cx="3019425" cy="75823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D-DIN Exp" panose="020B0504020202030204" pitchFamily="34" charset="0"/>
              </a:defRPr>
            </a:lvl1pPr>
          </a:lstStyle>
          <a:p>
            <a:r>
              <a:rPr lang="sv-SE" dirty="0">
                <a:solidFill>
                  <a:srgbClr val="005191"/>
                </a:solidFill>
                <a:latin typeface="D-DIN" panose="020B0504030202030204" pitchFamily="34" charset="0"/>
              </a:rPr>
              <a:t>Namn </a:t>
            </a:r>
            <a:r>
              <a:rPr lang="sv-SE" dirty="0" err="1">
                <a:solidFill>
                  <a:srgbClr val="005191"/>
                </a:solidFill>
                <a:latin typeface="D-DIN" panose="020B0504030202030204" pitchFamily="34" charset="0"/>
              </a:rPr>
              <a:t>Namnsson</a:t>
            </a:r>
            <a:r>
              <a:rPr lang="sv-SE" dirty="0">
                <a:solidFill>
                  <a:srgbClr val="005191"/>
                </a:solidFill>
                <a:latin typeface="D-DIN" panose="020B0504030202030204" pitchFamily="34" charset="0"/>
              </a:rPr>
              <a:t>, Titel</a:t>
            </a:r>
          </a:p>
          <a:p>
            <a:r>
              <a:rPr lang="sv-SE" dirty="0">
                <a:solidFill>
                  <a:srgbClr val="005191"/>
                </a:solidFill>
                <a:latin typeface="D-DIN" panose="020B0504030202030204" pitchFamily="34" charset="0"/>
              </a:rPr>
              <a:t>0150-123 456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A7C9531-A084-20C6-2DD8-150F585736C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34598" y="3861536"/>
            <a:ext cx="3019425" cy="75823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D-DIN Exp" panose="020B0504020202030204" pitchFamily="34" charset="0"/>
              </a:defRPr>
            </a:lvl1pPr>
          </a:lstStyle>
          <a:p>
            <a:r>
              <a:rPr lang="sv-SE" dirty="0">
                <a:solidFill>
                  <a:srgbClr val="005191"/>
                </a:solidFill>
                <a:latin typeface="D-DIN" panose="020B0504030202030204" pitchFamily="34" charset="0"/>
              </a:rPr>
              <a:t>Namn </a:t>
            </a:r>
            <a:r>
              <a:rPr lang="sv-SE" dirty="0" err="1">
                <a:solidFill>
                  <a:srgbClr val="005191"/>
                </a:solidFill>
                <a:latin typeface="D-DIN" panose="020B0504030202030204" pitchFamily="34" charset="0"/>
              </a:rPr>
              <a:t>Namnsson</a:t>
            </a:r>
            <a:r>
              <a:rPr lang="sv-SE" dirty="0">
                <a:solidFill>
                  <a:srgbClr val="005191"/>
                </a:solidFill>
                <a:latin typeface="D-DIN" panose="020B0504030202030204" pitchFamily="34" charset="0"/>
              </a:rPr>
              <a:t>, Titel</a:t>
            </a:r>
          </a:p>
          <a:p>
            <a:r>
              <a:rPr lang="sv-SE" dirty="0">
                <a:solidFill>
                  <a:srgbClr val="005191"/>
                </a:solidFill>
                <a:latin typeface="D-DIN" panose="020B0504030202030204" pitchFamily="34" charset="0"/>
              </a:rPr>
              <a:t>0150-123 456</a:t>
            </a:r>
          </a:p>
        </p:txBody>
      </p:sp>
    </p:spTree>
    <p:extLst>
      <p:ext uri="{BB962C8B-B14F-4D97-AF65-F5344CB8AC3E}">
        <p14:creationId xmlns:p14="http://schemas.microsoft.com/office/powerpoint/2010/main" val="933392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Rubrik_löpand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CA43A8-3432-05F4-FADA-FA04D8A4E9C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61988" y="400844"/>
            <a:ext cx="10705133" cy="823912"/>
          </a:xfrm>
          <a:prstGeom prst="rect">
            <a:avLst/>
          </a:prstGeom>
        </p:spPr>
        <p:txBody>
          <a:bodyPr lIns="0" anchor="ctr"/>
          <a:lstStyle>
            <a:lvl1pPr marL="0" indent="0" algn="l">
              <a:buNone/>
              <a:defRPr sz="3200" b="0">
                <a:latin typeface="D-DIN Exp" panose="020B0504020202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En </a:t>
            </a:r>
            <a:r>
              <a:rPr lang="en-US" dirty="0" err="1"/>
              <a:t>rubrik</a:t>
            </a:r>
            <a:endParaRPr lang="en-US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4F63E190-BD1C-1F14-2256-4AA9F8535FA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61988" y="1523206"/>
            <a:ext cx="10705133" cy="4379436"/>
          </a:xfrm>
          <a:prstGeom prst="rect">
            <a:avLst/>
          </a:prstGeom>
        </p:spPr>
        <p:txBody>
          <a:bodyPr anchor="t" anchorCtr="0"/>
          <a:lstStyle>
            <a:lvl1pPr marL="0" indent="0" algn="just">
              <a:buNone/>
              <a:defRPr sz="1800">
                <a:latin typeface="D-DIN Exp" panose="020B0504020202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för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skriva</a:t>
            </a:r>
            <a:r>
              <a:rPr lang="en-US" dirty="0"/>
              <a:t> text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628A49-574C-C740-FFD2-D681E8E891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1062" y="6128068"/>
            <a:ext cx="1592738" cy="311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4024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_GRÅ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DAC91BE-B6A1-5EA1-2EB5-67C602F931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9958" y="318735"/>
            <a:ext cx="2139608" cy="41953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324376A-9BD3-2708-1E4A-BEF86941C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1988" y="4498382"/>
            <a:ext cx="10868026" cy="862558"/>
          </a:xfrm>
          <a:prstGeom prst="rect">
            <a:avLst/>
          </a:prstGeom>
        </p:spPr>
        <p:txBody>
          <a:bodyPr anchor="b"/>
          <a:lstStyle>
            <a:lvl1pPr algn="l">
              <a:defRPr sz="5400">
                <a:solidFill>
                  <a:srgbClr val="005191"/>
                </a:solidFill>
                <a:latin typeface="D-DIN Exp" panose="020B0504020202030204" pitchFamily="34" charset="0"/>
              </a:defRPr>
            </a:lvl1pPr>
          </a:lstStyle>
          <a:p>
            <a:r>
              <a:rPr lang="en-US" dirty="0"/>
              <a:t>En </a:t>
            </a:r>
            <a:r>
              <a:rPr lang="en-US" dirty="0" err="1"/>
              <a:t>huvudrubrik</a:t>
            </a:r>
            <a:endParaRPr lang="sv-SE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411C297-533F-B80F-389C-A10F4A977F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5556250"/>
            <a:ext cx="10868026" cy="53975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D-DIN Exp" panose="020B0504020202030204" pitchFamily="34" charset="0"/>
              </a:defRPr>
            </a:lvl1pPr>
          </a:lstStyle>
          <a:p>
            <a:pPr lvl="0"/>
            <a:r>
              <a:rPr lang="sv-SE" dirty="0"/>
              <a:t>Klicka för att lägga till text</a:t>
            </a:r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329BF63E-8843-4245-CD57-6B96E3C5BD7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61988" y="1287463"/>
            <a:ext cx="10868026" cy="2661980"/>
          </a:xfrm>
          <a:custGeom>
            <a:avLst/>
            <a:gdLst>
              <a:gd name="connsiteX0" fmla="*/ 0 w 10515600"/>
              <a:gd name="connsiteY0" fmla="*/ 0 h 2661980"/>
              <a:gd name="connsiteX1" fmla="*/ 10074444 w 10515600"/>
              <a:gd name="connsiteY1" fmla="*/ 0 h 2661980"/>
              <a:gd name="connsiteX2" fmla="*/ 10161309 w 10515600"/>
              <a:gd name="connsiteY2" fmla="*/ 8757 h 2661980"/>
              <a:gd name="connsiteX3" fmla="*/ 10515600 w 10515600"/>
              <a:gd name="connsiteY3" fmla="*/ 443457 h 2661980"/>
              <a:gd name="connsiteX4" fmla="*/ 10515600 w 10515600"/>
              <a:gd name="connsiteY4" fmla="*/ 2661980 h 2661980"/>
              <a:gd name="connsiteX5" fmla="*/ 443715 w 10515600"/>
              <a:gd name="connsiteY5" fmla="*/ 2661980 h 2661980"/>
              <a:gd name="connsiteX6" fmla="*/ 0 w 10515600"/>
              <a:gd name="connsiteY6" fmla="*/ 2218265 h 266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15600" h="2661980">
                <a:moveTo>
                  <a:pt x="0" y="0"/>
                </a:moveTo>
                <a:lnTo>
                  <a:pt x="10074444" y="0"/>
                </a:lnTo>
                <a:lnTo>
                  <a:pt x="10161309" y="8757"/>
                </a:lnTo>
                <a:cubicBezTo>
                  <a:pt x="10363502" y="50132"/>
                  <a:pt x="10515600" y="229032"/>
                  <a:pt x="10515600" y="443457"/>
                </a:cubicBezTo>
                <a:lnTo>
                  <a:pt x="10515600" y="2661980"/>
                </a:lnTo>
                <a:lnTo>
                  <a:pt x="443715" y="2661980"/>
                </a:lnTo>
                <a:cubicBezTo>
                  <a:pt x="198658" y="2661980"/>
                  <a:pt x="0" y="2463322"/>
                  <a:pt x="0" y="2218265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sv-SE" dirty="0"/>
              <a:t>Klicka på ikonen för att lägga till bild</a:t>
            </a:r>
          </a:p>
        </p:txBody>
      </p:sp>
    </p:spTree>
    <p:extLst>
      <p:ext uri="{BB962C8B-B14F-4D97-AF65-F5344CB8AC3E}">
        <p14:creationId xmlns:p14="http://schemas.microsoft.com/office/powerpoint/2010/main" val="1805012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_och_helbild_GRÅ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4C3B62-511A-4854-986E-1DC618E04EA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idx="1" hasCustomPrompt="1"/>
          </p:nvPr>
        </p:nvSpPr>
        <p:spPr>
          <a:xfrm>
            <a:off x="6096000" y="0"/>
            <a:ext cx="6096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D-DIN Exp" panose="020B0504020202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Klicka på ikonen för att ändra bild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F676DF-2AAA-3E7D-A169-72DF8E7B3E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6513" y="6213793"/>
            <a:ext cx="1590123" cy="31178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DF04148-DFAB-AB45-CFCF-6F867AD8BE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1988" y="457200"/>
            <a:ext cx="4093370" cy="1600200"/>
          </a:xfrm>
          <a:prstGeom prst="rect">
            <a:avLst/>
          </a:prstGeom>
        </p:spPr>
        <p:txBody>
          <a:bodyPr anchor="ctr"/>
          <a:lstStyle>
            <a:lvl1pPr>
              <a:defRPr sz="3200">
                <a:solidFill>
                  <a:srgbClr val="005191"/>
                </a:solidFill>
                <a:latin typeface="D-DIN Exp" panose="020B0504020202030204" pitchFamily="34" charset="0"/>
              </a:defRPr>
            </a:lvl1pPr>
          </a:lstStyle>
          <a:p>
            <a:r>
              <a:rPr lang="en-US" dirty="0" err="1"/>
              <a:t>Här</a:t>
            </a:r>
            <a:r>
              <a:rPr lang="en-US" dirty="0"/>
              <a:t> </a:t>
            </a:r>
            <a:r>
              <a:rPr lang="en-US" dirty="0" err="1"/>
              <a:t>skriver</a:t>
            </a:r>
            <a:r>
              <a:rPr lang="en-US" dirty="0"/>
              <a:t> du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rubrik</a:t>
            </a:r>
            <a:endParaRPr lang="sv-SE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CA8C680-3819-09C8-B3FD-9A2D89C305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61988" y="2057400"/>
            <a:ext cx="4093370" cy="3811588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>
                <a:latin typeface="D-DIN Exp" panose="020B0504020202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Här</a:t>
            </a:r>
            <a:r>
              <a:rPr lang="en-US" dirty="0"/>
              <a:t> </a:t>
            </a:r>
            <a:r>
              <a:rPr lang="en-US" dirty="0" err="1"/>
              <a:t>skriver</a:t>
            </a:r>
            <a:r>
              <a:rPr lang="en-US" dirty="0"/>
              <a:t> du </a:t>
            </a:r>
            <a:r>
              <a:rPr lang="en-US" dirty="0" err="1"/>
              <a:t>punkttext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010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ild_med_text_GRÅ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008499-23A6-0CAF-D591-2979D16CA8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2369" y="6171965"/>
            <a:ext cx="1590123" cy="223995"/>
          </a:xfrm>
          <a:prstGeom prst="rect">
            <a:avLst/>
          </a:prstGeom>
        </p:spPr>
      </p:pic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7D42DB96-5420-8702-B24E-8577723FF51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632700" y="1523205"/>
            <a:ext cx="3879850" cy="381158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>
                <a:latin typeface="D-DIN Exp" panose="020B0504020202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för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skriva</a:t>
            </a:r>
            <a:r>
              <a:rPr lang="en-US" dirty="0"/>
              <a:t> text 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7EA838B-A5B8-BE27-DF0F-58B2C5E942F1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61988" y="400843"/>
            <a:ext cx="6348411" cy="823912"/>
          </a:xfrm>
          <a:prstGeom prst="rect">
            <a:avLst/>
          </a:prstGeom>
        </p:spPr>
        <p:txBody>
          <a:bodyPr lIns="0" anchor="ctr"/>
          <a:lstStyle>
            <a:lvl1pPr marL="0" indent="0" algn="l">
              <a:buNone/>
              <a:defRPr sz="3200" b="0">
                <a:latin typeface="D-DIN Exp" panose="020B0504020202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En </a:t>
            </a:r>
            <a:r>
              <a:rPr lang="en-US" dirty="0" err="1"/>
              <a:t>rubrik</a:t>
            </a:r>
            <a:endParaRPr lang="en-US" dirty="0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EE2269B9-1927-7F6A-9423-3043C9DCA0E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61988" y="1523205"/>
            <a:ext cx="6348411" cy="4340225"/>
          </a:xfrm>
          <a:prstGeom prst="rect">
            <a:avLst/>
          </a:prstGeom>
        </p:spPr>
        <p:txBody>
          <a:bodyPr/>
          <a:lstStyle>
            <a:lvl1pPr>
              <a:defRPr>
                <a:latin typeface="D-DIN Exp" panose="020B0504020202030204" pitchFamily="34" charset="0"/>
              </a:defRPr>
            </a:lvl1pPr>
          </a:lstStyle>
          <a:p>
            <a:r>
              <a:rPr lang="sv-SE" dirty="0"/>
              <a:t>Klicka på ikonen för att lägga till bild</a:t>
            </a:r>
          </a:p>
        </p:txBody>
      </p:sp>
    </p:spTree>
    <p:extLst>
      <p:ext uri="{BB962C8B-B14F-4D97-AF65-F5344CB8AC3E}">
        <p14:creationId xmlns:p14="http://schemas.microsoft.com/office/powerpoint/2010/main" val="42079744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H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FC611EA-2A6A-F991-BAA9-DF5FB9A0762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algn="l">
              <a:defRPr>
                <a:latin typeface="D-DIN Exp" panose="020B0504020202030204" pitchFamily="34" charset="0"/>
              </a:defRPr>
            </a:lvl1pPr>
          </a:lstStyle>
          <a:p>
            <a:r>
              <a:rPr lang="sv-SE" dirty="0"/>
              <a:t>Klicka på ikonen för att lägga till bild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620DD3-D99C-A3D8-1895-C33E7A85DF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1094107"/>
            <a:ext cx="10363200" cy="2181859"/>
          </a:xfrm>
          <a:prstGeom prst="rect">
            <a:avLst/>
          </a:prstGeom>
        </p:spPr>
        <p:txBody>
          <a:bodyPr anchor="ctr" anchorCtr="1"/>
          <a:lstStyle>
            <a:lvl1pPr algn="ctr">
              <a:defRPr sz="16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8D832CF-8E5A-92EC-A6A4-6E36C3A612F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67781" y="3520441"/>
            <a:ext cx="7056437" cy="739775"/>
          </a:xfrm>
          <a:prstGeom prst="rect">
            <a:avLst/>
          </a:prstGeom>
        </p:spPr>
        <p:txBody>
          <a:bodyPr anchor="t" anchorCtr="1"/>
          <a:lstStyle>
            <a:lvl1pPr>
              <a:defRPr>
                <a:solidFill>
                  <a:schemeClr val="bg1"/>
                </a:solidFill>
                <a:latin typeface="D-DIN" panose="020B0504030202030204" pitchFamily="34" charset="0"/>
              </a:defRPr>
            </a:lvl1pPr>
          </a:lstStyle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för undertext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977335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nformationblock_GRÅ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008499-23A6-0CAF-D591-2979D16CA8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2369" y="6128068"/>
            <a:ext cx="1590123" cy="311789"/>
          </a:xfrm>
          <a:prstGeom prst="rect">
            <a:avLst/>
          </a:prstGeom>
        </p:spPr>
      </p:pic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1B91923B-58F9-442C-A0EE-18B5BB79023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61988" y="1522409"/>
            <a:ext cx="3486150" cy="896145"/>
          </a:xfrm>
          <a:prstGeom prst="rect">
            <a:avLst/>
          </a:prstGeom>
        </p:spPr>
        <p:txBody>
          <a:bodyPr anchor="b"/>
          <a:lstStyle>
            <a:lvl1pPr marL="0" indent="0" algn="just">
              <a:buNone/>
              <a:defRPr sz="3200" b="1">
                <a:latin typeface="D-DIN Exp" panose="020B0504020202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F7EC50-6290-A28C-C15C-1378E3671C0B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61988" y="699293"/>
            <a:ext cx="6172200" cy="823912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200" b="0">
                <a:latin typeface="D-DIN Exp" panose="020B0504020202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En </a:t>
            </a:r>
            <a:r>
              <a:rPr lang="en-US" dirty="0" err="1"/>
              <a:t>rubrik</a:t>
            </a:r>
            <a:endParaRPr lang="en-US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FA7EBF98-7FB9-9E3D-C86B-BD5B68B357AD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4148138" y="1522409"/>
            <a:ext cx="3486150" cy="89614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>
                <a:latin typeface="D-DIN Exp" panose="020B0504020202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6F3D8A9-BD43-3465-AC5A-BD5EBADFAA57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7634288" y="1522409"/>
            <a:ext cx="3486150" cy="89614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>
                <a:latin typeface="D-DIN Exp" panose="020B0504020202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endParaRPr lang="en-US" dirty="0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610B0325-63C9-DDA3-232B-733ADA556578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661988" y="2418555"/>
            <a:ext cx="3486150" cy="4579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latin typeface="D-DIN Exp" panose="020B0504020202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för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skriva</a:t>
            </a:r>
            <a:endParaRPr lang="en-US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006875D8-E9D5-FA8B-8DD7-C4755A58AF93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4148138" y="2418555"/>
            <a:ext cx="3486150" cy="4579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latin typeface="D-DIN Exp" panose="020B0504020202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för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skriva</a:t>
            </a:r>
            <a:endParaRPr lang="en-US" dirty="0"/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B3E90325-C865-CCDC-3B87-CAD94B1838B6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7634288" y="2418555"/>
            <a:ext cx="3486150" cy="4579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latin typeface="D-DIN Exp" panose="020B0504020202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för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skriva</a:t>
            </a:r>
            <a:endParaRPr lang="en-US" dirty="0"/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3BBB222A-1002-F312-E85B-F9F10C13B5FA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661988" y="3362626"/>
            <a:ext cx="3486150" cy="89614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>
                <a:latin typeface="D-DIN Exp" panose="020B0504020202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endParaRPr lang="en-US" dirty="0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CF120A99-B634-5A0F-608B-28DECDE777A6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4148138" y="3362626"/>
            <a:ext cx="3486150" cy="89614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>
                <a:latin typeface="D-DIN Exp" panose="020B0504020202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endParaRPr lang="en-US" dirty="0"/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738380FB-4E02-8583-404A-BF8868EB45EA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7634288" y="3362626"/>
            <a:ext cx="3486150" cy="89614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>
                <a:latin typeface="D-DIN Exp" panose="020B0504020202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endParaRPr lang="en-US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6CFD6D87-3AB6-3693-F22B-8D1D31C661DD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661988" y="4258772"/>
            <a:ext cx="3486150" cy="4579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latin typeface="D-DIN Exp" panose="020B0504020202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för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skriva</a:t>
            </a:r>
            <a:endParaRPr lang="en-US" dirty="0"/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2CAB5C67-6D58-0A7A-E513-02315C504BFB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4148138" y="4258772"/>
            <a:ext cx="3486150" cy="4579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latin typeface="D-DIN Exp" panose="020B0504020202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för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skriva</a:t>
            </a:r>
            <a:endParaRPr lang="en-US" dirty="0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25115F87-1E5C-6E8E-A814-0967ED742902}"/>
              </a:ext>
            </a:extLst>
          </p:cNvPr>
          <p:cNvSpPr>
            <a:spLocks noGrp="1"/>
          </p:cNvSpPr>
          <p:nvPr>
            <p:ph type="body" sz="half" idx="21" hasCustomPrompt="1"/>
          </p:nvPr>
        </p:nvSpPr>
        <p:spPr>
          <a:xfrm>
            <a:off x="7634288" y="4258772"/>
            <a:ext cx="3486150" cy="4579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latin typeface="D-DIN Exp" panose="020B0504020202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för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skriva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971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unktfakta_GRÅ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73067AE-4027-5877-A4A6-3CEFEE2A31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2369" y="6128068"/>
            <a:ext cx="1590123" cy="31178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43B7931-273C-A577-2A0A-2E95264759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850194"/>
            <a:ext cx="10515600" cy="560684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005191"/>
                </a:solidFill>
                <a:latin typeface="D-DIN Exp" panose="020B0504020202030204" pitchFamily="34" charset="0"/>
              </a:defRPr>
            </a:lvl1pPr>
          </a:lstStyle>
          <a:p>
            <a:r>
              <a:rPr lang="en-US" dirty="0"/>
              <a:t>Rubrik</a:t>
            </a:r>
            <a:endParaRPr lang="sv-SE" dirty="0"/>
          </a:p>
        </p:txBody>
      </p:sp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C27C11A8-8CD9-0E9D-26A0-8CA265F4FB4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586151" y="1682735"/>
            <a:ext cx="3019696" cy="190854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3600">
                <a:latin typeface="D-DIN Exp" panose="020B0504020202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Klicka på ikonen för att lägga till bild</a:t>
            </a:r>
          </a:p>
          <a:p>
            <a:endParaRPr lang="sv-SE" dirty="0"/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355ED940-F948-30F5-7896-9D06349EF6E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934598" y="1682733"/>
            <a:ext cx="3019696" cy="190854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3600">
                <a:latin typeface="D-DIN Exp" panose="020B0504020202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Klicka på ikonen för att lägga till bild</a:t>
            </a:r>
          </a:p>
          <a:p>
            <a:endParaRPr lang="sv-SE" dirty="0"/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C4D27FCB-9D5D-04F5-DAE3-7301A254015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37704" y="1682733"/>
            <a:ext cx="3019696" cy="190854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3600">
                <a:solidFill>
                  <a:srgbClr val="005191"/>
                </a:solidFill>
                <a:latin typeface="D-DIN Exp" panose="020B0504020202030204" pitchFamily="34" charset="0"/>
              </a:defRPr>
            </a:lvl1pPr>
          </a:lstStyle>
          <a:p>
            <a:r>
              <a:rPr lang="sv-SE" dirty="0"/>
              <a:t>Klicka på ikonen för att lägga till bild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FDFFAF1C-7FD1-316F-3DC3-51BD9A6BBA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7704" y="3863135"/>
            <a:ext cx="3019425" cy="1566863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rgbClr val="005191"/>
                </a:solidFill>
                <a:latin typeface="D-DIN Exp" panose="020B0504020202030204" pitchFamily="34" charset="0"/>
              </a:defRPr>
            </a:lvl1pPr>
          </a:lstStyle>
          <a:p>
            <a:pPr lvl="0"/>
            <a:r>
              <a:rPr lang="sv-SE" sz="1800" dirty="0">
                <a:latin typeface="D-DIN" panose="020B0504030202030204" pitchFamily="34" charset="0"/>
              </a:rPr>
              <a:t>Klicka här för att skriva</a:t>
            </a:r>
            <a:endParaRPr lang="sv-SE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C96EBF4F-6BC8-91CC-2633-A6454C69A5E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85605" y="3858781"/>
            <a:ext cx="3019425" cy="1566863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rgbClr val="005191"/>
                </a:solidFill>
                <a:latin typeface="D-DIN Exp" panose="020B0504020202030204" pitchFamily="34" charset="0"/>
              </a:defRPr>
            </a:lvl1pPr>
          </a:lstStyle>
          <a:p>
            <a:pPr lvl="0"/>
            <a:r>
              <a:rPr lang="sv-SE" sz="1800" dirty="0">
                <a:latin typeface="D-DIN" panose="020B0504030202030204" pitchFamily="34" charset="0"/>
              </a:rPr>
              <a:t>Klicka här för att skriva</a:t>
            </a:r>
            <a:endParaRPr lang="sv-SE" dirty="0"/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F1C26B3D-9197-D48C-4365-42B01845B48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34869" y="3854427"/>
            <a:ext cx="3019425" cy="1566863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rgbClr val="005191"/>
                </a:solidFill>
                <a:latin typeface="D-DIN Exp" panose="020B0504020202030204" pitchFamily="34" charset="0"/>
              </a:defRPr>
            </a:lvl1pPr>
          </a:lstStyle>
          <a:p>
            <a:pPr lvl="0"/>
            <a:r>
              <a:rPr lang="sv-SE" sz="1800" dirty="0">
                <a:latin typeface="D-DIN" panose="020B0504030202030204" pitchFamily="34" charset="0"/>
              </a:rPr>
              <a:t>Klicka här för att skriva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329179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Kontakt_GRÅ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688B647-0767-EB5A-B4B0-1F5CE813C2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7536" y="5510135"/>
            <a:ext cx="2143125" cy="30189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C3F9A93-5240-0609-2E3D-97B132C99E25}"/>
              </a:ext>
            </a:extLst>
          </p:cNvPr>
          <p:cNvSpPr txBox="1"/>
          <p:nvPr userDrawn="1"/>
        </p:nvSpPr>
        <p:spPr>
          <a:xfrm>
            <a:off x="882650" y="5851140"/>
            <a:ext cx="4717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srgbClr val="005191"/>
                </a:solidFill>
                <a:latin typeface="D-DIN Exp" panose="020B0504020202030204" pitchFamily="34" charset="0"/>
              </a:rPr>
              <a:t>sormlandvatten.se / frågor och svar / chatt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0E479AE-C7E5-12FF-3D3C-0CD2CC32250E}"/>
              </a:ext>
            </a:extLst>
          </p:cNvPr>
          <p:cNvSpPr txBox="1"/>
          <p:nvPr userDrawn="1"/>
        </p:nvSpPr>
        <p:spPr>
          <a:xfrm>
            <a:off x="882650" y="6258457"/>
            <a:ext cx="22044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800" dirty="0">
                <a:solidFill>
                  <a:srgbClr val="005191"/>
                </a:solidFill>
                <a:latin typeface="D-DIN Exp" panose="020B0504020202030204" pitchFamily="34" charset="0"/>
              </a:rPr>
              <a:t>©Copyright Sörmland Vatten och Avfall AB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A636451-DB8A-C6E7-0746-BA9B7F8605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850194"/>
            <a:ext cx="10515600" cy="560684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005191"/>
                </a:solidFill>
                <a:latin typeface="D-DIN Exp" panose="020B0504020202030204" pitchFamily="34" charset="0"/>
              </a:defRPr>
            </a:lvl1pPr>
          </a:lstStyle>
          <a:p>
            <a:r>
              <a:rPr lang="en-US" dirty="0"/>
              <a:t>Rubrik</a:t>
            </a:r>
            <a:endParaRPr lang="sv-SE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E2920EA7-060A-674E-E6C4-25F80EFF64E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237977" y="1682735"/>
            <a:ext cx="3019425" cy="1908175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D-DIN Exp" panose="020B0504020202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Klicka på ikonen för att lägga till bild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1D145837-E3DE-326F-68F7-CD1AA453F43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86288" y="1682735"/>
            <a:ext cx="3019425" cy="1908175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D-DIN Exp" panose="020B0504020202030204" pitchFamily="34" charset="0"/>
              </a:defRPr>
            </a:lvl1pPr>
          </a:lstStyle>
          <a:p>
            <a:r>
              <a:rPr lang="sv-SE" dirty="0"/>
              <a:t>Klicka på ikonen för att lägga till bild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6C704625-48B1-CE1C-5BD4-2123BA4064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934598" y="1682735"/>
            <a:ext cx="3019425" cy="1908175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D-DIN Exp" panose="020B0504020202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Klicka på ikonen för att lägga till bild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011961CE-D2CF-C3CD-1573-13659D3DDC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7980" y="3861536"/>
            <a:ext cx="3019425" cy="75823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D-DIN Exp" panose="020B0504020202030204" pitchFamily="34" charset="0"/>
                <a:cs typeface="David" panose="020F0502020204030204" pitchFamily="34" charset="-79"/>
              </a:defRPr>
            </a:lvl1pPr>
          </a:lstStyle>
          <a:p>
            <a:r>
              <a:rPr lang="sv-SE" dirty="0">
                <a:solidFill>
                  <a:srgbClr val="005191"/>
                </a:solidFill>
                <a:latin typeface="D-DIN" panose="020B0504030202030204" pitchFamily="34" charset="0"/>
              </a:rPr>
              <a:t>Namn </a:t>
            </a:r>
            <a:r>
              <a:rPr lang="sv-SE" dirty="0" err="1">
                <a:solidFill>
                  <a:srgbClr val="005191"/>
                </a:solidFill>
                <a:latin typeface="D-DIN" panose="020B0504030202030204" pitchFamily="34" charset="0"/>
              </a:rPr>
              <a:t>Namnsson</a:t>
            </a:r>
            <a:r>
              <a:rPr lang="sv-SE" dirty="0">
                <a:solidFill>
                  <a:srgbClr val="005191"/>
                </a:solidFill>
                <a:latin typeface="D-DIN" panose="020B0504030202030204" pitchFamily="34" charset="0"/>
              </a:rPr>
              <a:t>, Titel,</a:t>
            </a:r>
          </a:p>
          <a:p>
            <a:r>
              <a:rPr lang="sv-SE" dirty="0">
                <a:solidFill>
                  <a:srgbClr val="005191"/>
                </a:solidFill>
                <a:latin typeface="D-DIN" panose="020B0504030202030204" pitchFamily="34" charset="0"/>
              </a:rPr>
              <a:t>0150-123 456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E255C92-E3EB-829B-5304-9835FC98A3C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86289" y="3861536"/>
            <a:ext cx="3019425" cy="75823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D-DIN Exp" panose="020B0504020202030204" pitchFamily="34" charset="0"/>
              </a:defRPr>
            </a:lvl1pPr>
          </a:lstStyle>
          <a:p>
            <a:r>
              <a:rPr lang="sv-SE" dirty="0">
                <a:solidFill>
                  <a:srgbClr val="005191"/>
                </a:solidFill>
                <a:latin typeface="D-DIN" panose="020B0504030202030204" pitchFamily="34" charset="0"/>
              </a:rPr>
              <a:t>Namn </a:t>
            </a:r>
            <a:r>
              <a:rPr lang="sv-SE" dirty="0" err="1">
                <a:solidFill>
                  <a:srgbClr val="005191"/>
                </a:solidFill>
                <a:latin typeface="D-DIN" panose="020B0504030202030204" pitchFamily="34" charset="0"/>
              </a:rPr>
              <a:t>Namnsson</a:t>
            </a:r>
            <a:r>
              <a:rPr lang="sv-SE" dirty="0">
                <a:solidFill>
                  <a:srgbClr val="005191"/>
                </a:solidFill>
                <a:latin typeface="D-DIN" panose="020B0504030202030204" pitchFamily="34" charset="0"/>
              </a:rPr>
              <a:t>, Titel</a:t>
            </a:r>
          </a:p>
          <a:p>
            <a:r>
              <a:rPr lang="sv-SE" dirty="0">
                <a:solidFill>
                  <a:srgbClr val="005191"/>
                </a:solidFill>
                <a:latin typeface="D-DIN" panose="020B0504030202030204" pitchFamily="34" charset="0"/>
              </a:rPr>
              <a:t>0150-123 456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D93BD2A4-C3FA-1221-7724-AF181DCF64B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34598" y="3861536"/>
            <a:ext cx="3019425" cy="75823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D-DIN Exp" panose="020B0504020202030204" pitchFamily="34" charset="0"/>
              </a:defRPr>
            </a:lvl1pPr>
          </a:lstStyle>
          <a:p>
            <a:r>
              <a:rPr lang="sv-SE" dirty="0">
                <a:solidFill>
                  <a:srgbClr val="005191"/>
                </a:solidFill>
                <a:latin typeface="D-DIN" panose="020B0504030202030204" pitchFamily="34" charset="0"/>
              </a:rPr>
              <a:t>Namn </a:t>
            </a:r>
            <a:r>
              <a:rPr lang="sv-SE" dirty="0" err="1">
                <a:solidFill>
                  <a:srgbClr val="005191"/>
                </a:solidFill>
                <a:latin typeface="D-DIN" panose="020B0504030202030204" pitchFamily="34" charset="0"/>
              </a:rPr>
              <a:t>Namnsson</a:t>
            </a:r>
            <a:r>
              <a:rPr lang="sv-SE" dirty="0">
                <a:solidFill>
                  <a:srgbClr val="005191"/>
                </a:solidFill>
                <a:latin typeface="D-DIN" panose="020B0504030202030204" pitchFamily="34" charset="0"/>
              </a:rPr>
              <a:t>, Titel</a:t>
            </a:r>
          </a:p>
          <a:p>
            <a:r>
              <a:rPr lang="sv-SE" dirty="0">
                <a:solidFill>
                  <a:srgbClr val="005191"/>
                </a:solidFill>
                <a:latin typeface="D-DIN" panose="020B0504030202030204" pitchFamily="34" charset="0"/>
              </a:rPr>
              <a:t>0150-123 456</a:t>
            </a:r>
          </a:p>
        </p:txBody>
      </p:sp>
    </p:spTree>
    <p:extLst>
      <p:ext uri="{BB962C8B-B14F-4D97-AF65-F5344CB8AC3E}">
        <p14:creationId xmlns:p14="http://schemas.microsoft.com/office/powerpoint/2010/main" val="38661470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Rubrik_löpande_text_GRÅ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CA43A8-3432-05F4-FADA-FA04D8A4E9C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61988" y="400844"/>
            <a:ext cx="10705133" cy="823912"/>
          </a:xfrm>
          <a:prstGeom prst="rect">
            <a:avLst/>
          </a:prstGeom>
        </p:spPr>
        <p:txBody>
          <a:bodyPr lIns="0" anchor="ctr"/>
          <a:lstStyle>
            <a:lvl1pPr marL="0" indent="0" algn="l">
              <a:buNone/>
              <a:defRPr sz="3200" b="0">
                <a:latin typeface="D-DIN Exp" panose="020B0504020202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En </a:t>
            </a:r>
            <a:r>
              <a:rPr lang="en-US" dirty="0" err="1"/>
              <a:t>rubrik</a:t>
            </a:r>
            <a:endParaRPr lang="en-US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4F63E190-BD1C-1F14-2256-4AA9F8535FA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61988" y="1523206"/>
            <a:ext cx="10705133" cy="4379436"/>
          </a:xfrm>
          <a:prstGeom prst="rect">
            <a:avLst/>
          </a:prstGeom>
        </p:spPr>
        <p:txBody>
          <a:bodyPr anchor="t" anchorCtr="0"/>
          <a:lstStyle>
            <a:lvl1pPr marL="0" indent="0" algn="just">
              <a:buNone/>
              <a:defRPr sz="1800">
                <a:latin typeface="D-DIN Exp" panose="020B0504020202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för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skriva</a:t>
            </a:r>
            <a:r>
              <a:rPr lang="en-US" dirty="0"/>
              <a:t> text </a:t>
            </a:r>
          </a:p>
        </p:txBody>
      </p:sp>
    </p:spTree>
    <p:extLst>
      <p:ext uri="{BB962C8B-B14F-4D97-AF65-F5344CB8AC3E}">
        <p14:creationId xmlns:p14="http://schemas.microsoft.com/office/powerpoint/2010/main" val="1826287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CE8F4D3B-9037-67B4-E0AD-16137D73D720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SE" dirty="0">
              <a:solidFill>
                <a:srgbClr val="005191"/>
              </a:solidFill>
            </a:endParaRP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4FAAD638-1634-291E-17C4-CAE54337BC97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rgbClr val="00519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dirty="0">
              <a:solidFill>
                <a:srgbClr val="0051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620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7" r:id="rId2"/>
    <p:sldLayoutId id="2147483661" r:id="rId3"/>
    <p:sldLayoutId id="2147483656" r:id="rId4"/>
    <p:sldLayoutId id="2147483663" r:id="rId5"/>
    <p:sldLayoutId id="2147483665" r:id="rId6"/>
    <p:sldLayoutId id="2147483664" r:id="rId7"/>
    <p:sldLayoutId id="2147483655" r:id="rId8"/>
    <p:sldLayoutId id="2147483667" r:id="rId9"/>
    <p:sldLayoutId id="2147483668" r:id="rId10"/>
    <p:sldLayoutId id="2147483669" r:id="rId11"/>
    <p:sldLayoutId id="2147483675" r:id="rId12"/>
    <p:sldLayoutId id="2147483671" r:id="rId13"/>
    <p:sldLayoutId id="2147483672" r:id="rId14"/>
    <p:sldLayoutId id="2147483673" r:id="rId15"/>
    <p:sldLayoutId id="214748367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4800" kern="1200">
          <a:solidFill>
            <a:srgbClr val="00519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6190E100-B7AF-7D10-FB5E-2722EE697C97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sv-SE" dirty="0"/>
              <a:t>Fördelar att kommunicera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C791FF0-49ED-8A91-1E13-B20874BC4F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1988" y="1523206"/>
            <a:ext cx="4752223" cy="4379436"/>
          </a:xfrm>
        </p:spPr>
        <p:txBody>
          <a:bodyPr/>
          <a:lstStyle/>
          <a:p>
            <a:pPr algn="l"/>
            <a:r>
              <a:rPr lang="sv-SE" b="1" dirty="0"/>
              <a:t>För fastighetsägaren (externt):</a:t>
            </a:r>
          </a:p>
          <a:p>
            <a:pPr marL="342900" indent="-342900" algn="l">
              <a:buFont typeface="+mj-lt"/>
              <a:buAutoNum type="arabicPeriod"/>
            </a:pPr>
            <a:r>
              <a:rPr lang="sv-SE" dirty="0"/>
              <a:t>Exakt och kontinuerlig mätning</a:t>
            </a:r>
          </a:p>
          <a:p>
            <a:pPr marL="342900" indent="-342900" algn="l">
              <a:buFont typeface="+mj-lt"/>
              <a:buAutoNum type="arabicPeriod"/>
            </a:pPr>
            <a:r>
              <a:rPr lang="sv-SE" dirty="0"/>
              <a:t>Tidsbesparing</a:t>
            </a:r>
          </a:p>
          <a:p>
            <a:pPr marL="342900" indent="-342900" algn="l">
              <a:buFont typeface="+mj-lt"/>
              <a:buAutoNum type="arabicPeriod"/>
            </a:pPr>
            <a:r>
              <a:rPr lang="sv-SE" dirty="0"/>
              <a:t>Minskat behov av tillträde</a:t>
            </a:r>
          </a:p>
          <a:p>
            <a:pPr marL="342900" indent="-342900" algn="l">
              <a:buFont typeface="+mj-lt"/>
              <a:buAutoNum type="arabicPeriod"/>
            </a:pPr>
            <a:r>
              <a:rPr lang="sv-SE" dirty="0"/>
              <a:t>Varning om avvikande vattenförbrukning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459CDB35-FDCF-D3DF-1DE1-BE33B5CF72E9}"/>
              </a:ext>
            </a:extLst>
          </p:cNvPr>
          <p:cNvSpPr txBox="1">
            <a:spLocks/>
          </p:cNvSpPr>
          <p:nvPr/>
        </p:nvSpPr>
        <p:spPr>
          <a:xfrm>
            <a:off x="6096000" y="1523206"/>
            <a:ext cx="4323347" cy="4379436"/>
          </a:xfrm>
          <a:prstGeom prst="rect">
            <a:avLst/>
          </a:prstGeom>
        </p:spPr>
        <p:txBody>
          <a:bodyPr anchor="t" anchorCtr="0"/>
          <a:lstStyle>
            <a:lvl1pPr marL="0" indent="0" algn="just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800" kern="1200">
                <a:solidFill>
                  <a:srgbClr val="005191"/>
                </a:solidFill>
                <a:latin typeface="D-DIN Exp" panose="020B0504020202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v-SE" b="1" dirty="0"/>
              <a:t>För Sörmland Vatten (internt):</a:t>
            </a:r>
          </a:p>
          <a:p>
            <a:pPr marL="342900" indent="-342900">
              <a:buFont typeface="+mj-lt"/>
              <a:buAutoNum type="arabicPeriod"/>
            </a:pPr>
            <a:r>
              <a:rPr lang="sv-SE" dirty="0"/>
              <a:t>Effektivare datahantering</a:t>
            </a:r>
          </a:p>
          <a:p>
            <a:pPr marL="342900" indent="-342900">
              <a:buFont typeface="+mj-lt"/>
              <a:buAutoNum type="arabicPeriod"/>
            </a:pPr>
            <a:r>
              <a:rPr lang="sv-SE" dirty="0"/>
              <a:t>Optimerad drift</a:t>
            </a:r>
          </a:p>
          <a:p>
            <a:pPr marL="342900" indent="-342900">
              <a:buFont typeface="+mj-lt"/>
              <a:buAutoNum type="arabicPeriod"/>
            </a:pPr>
            <a:r>
              <a:rPr lang="sv-SE" dirty="0"/>
              <a:t>Kostnadsbesparing</a:t>
            </a:r>
          </a:p>
          <a:p>
            <a:pPr marL="342900" indent="-342900">
              <a:buFont typeface="+mj-lt"/>
              <a:buAutoNum type="arabicPeriod"/>
            </a:pPr>
            <a:r>
              <a:rPr lang="sv-SE" dirty="0"/>
              <a:t>Bättre kundservice</a:t>
            </a:r>
          </a:p>
        </p:txBody>
      </p:sp>
    </p:spTree>
    <p:extLst>
      <p:ext uri="{BB962C8B-B14F-4D97-AF65-F5344CB8AC3E}">
        <p14:creationId xmlns:p14="http://schemas.microsoft.com/office/powerpoint/2010/main" val="3364994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D-DIN SVAAB">
      <a:majorFont>
        <a:latin typeface="D-DIN Exp"/>
        <a:ea typeface=""/>
        <a:cs typeface=""/>
      </a:majorFont>
      <a:minorFont>
        <a:latin typeface="D-DIN Exp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vaab Företagspresentation 1.1_skiss" id="{810E4415-C632-4285-BD6A-153FBE669742}" vid="{1C29BCF4-93FF-4EB1-A06F-534803D85829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CE02F5CAE2A749AC49D529A9972D9A" ma:contentTypeVersion="18" ma:contentTypeDescription="Create a new document." ma:contentTypeScope="" ma:versionID="b6949e5fc97d46fd82cde18471a073bc">
  <xsd:schema xmlns:xsd="http://www.w3.org/2001/XMLSchema" xmlns:xs="http://www.w3.org/2001/XMLSchema" xmlns:p="http://schemas.microsoft.com/office/2006/metadata/properties" xmlns:ns3="55ac9d9b-1235-4d43-9c14-c813958db7c1" xmlns:ns4="a24a9ca2-9080-446c-b53e-938a80be218f" targetNamespace="http://schemas.microsoft.com/office/2006/metadata/properties" ma:root="true" ma:fieldsID="a9f86854403646e912e3450de6dea41f" ns3:_="" ns4:_="">
    <xsd:import namespace="55ac9d9b-1235-4d43-9c14-c813958db7c1"/>
    <xsd:import namespace="a24a9ca2-9080-446c-b53e-938a80be218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ac9d9b-1235-4d43-9c14-c813958db7c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4a9ca2-9080-446c-b53e-938a80be21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24a9ca2-9080-446c-b53e-938a80be218f" xsi:nil="true"/>
  </documentManagement>
</p:properties>
</file>

<file path=customXml/itemProps1.xml><?xml version="1.0" encoding="utf-8"?>
<ds:datastoreItem xmlns:ds="http://schemas.openxmlformats.org/officeDocument/2006/customXml" ds:itemID="{C7C9FB53-766A-4ADB-9460-305769DC50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ac9d9b-1235-4d43-9c14-c813958db7c1"/>
    <ds:schemaRef ds:uri="a24a9ca2-9080-446c-b53e-938a80be218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349F5E4-DB84-4A16-BAFF-3C4734637B2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FC451A9-2537-4FCD-A117-7D62AB885A26}">
  <ds:schemaRefs>
    <ds:schemaRef ds:uri="http://purl.org/dc/dcmitype/"/>
    <ds:schemaRef ds:uri="http://www.w3.org/XML/1998/namespace"/>
    <ds:schemaRef ds:uri="http://purl.org/dc/elements/1.1/"/>
    <ds:schemaRef ds:uri="a24a9ca2-9080-446c-b53e-938a80be218f"/>
    <ds:schemaRef ds:uri="55ac9d9b-1235-4d43-9c14-c813958db7c1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Mall Svaab Företagspresentation 1.1</Template>
  <TotalTime>9007</TotalTime>
  <Words>275</Words>
  <Application>Microsoft Office PowerPoint</Application>
  <PresentationFormat>Bredbild</PresentationFormat>
  <Paragraphs>26</Paragraphs>
  <Slides>1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6" baseType="lpstr">
      <vt:lpstr>Arial</vt:lpstr>
      <vt:lpstr>Calibri</vt:lpstr>
      <vt:lpstr>D-DIN</vt:lpstr>
      <vt:lpstr>D-DIN Exp</vt:lpstr>
      <vt:lpstr>Office-tema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Service och miljö  – varje dag</dc:title>
  <dc:creator>Henric Rudin</dc:creator>
  <cp:lastModifiedBy>Jenny Wallander</cp:lastModifiedBy>
  <cp:revision>10</cp:revision>
  <cp:lastPrinted>2024-06-03T08:04:40Z</cp:lastPrinted>
  <dcterms:created xsi:type="dcterms:W3CDTF">2024-05-29T12:19:15Z</dcterms:created>
  <dcterms:modified xsi:type="dcterms:W3CDTF">2024-10-29T11:08:46Z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8450391-6d50-49e0-a466-bfda2ff2a5e1_Enabled">
    <vt:lpwstr>true</vt:lpwstr>
  </property>
  <property fmtid="{D5CDD505-2E9C-101B-9397-08002B2CF9AE}" pid="3" name="MSIP_Label_18450391-6d50-49e0-a466-bfda2ff2a5e1_SetDate">
    <vt:lpwstr>2023-11-02T10:28:47Z</vt:lpwstr>
  </property>
  <property fmtid="{D5CDD505-2E9C-101B-9397-08002B2CF9AE}" pid="4" name="MSIP_Label_18450391-6d50-49e0-a466-bfda2ff2a5e1_Method">
    <vt:lpwstr>Privileged</vt:lpwstr>
  </property>
  <property fmtid="{D5CDD505-2E9C-101B-9397-08002B2CF9AE}" pid="5" name="MSIP_Label_18450391-6d50-49e0-a466-bfda2ff2a5e1_Name">
    <vt:lpwstr>18450391-6d50-49e0-a466-bfda2ff2a5e1</vt:lpwstr>
  </property>
  <property fmtid="{D5CDD505-2E9C-101B-9397-08002B2CF9AE}" pid="6" name="MSIP_Label_18450391-6d50-49e0-a466-bfda2ff2a5e1_SiteId">
    <vt:lpwstr>65f51067-7d65-4aa9-b996-4cc43a0d7111</vt:lpwstr>
  </property>
  <property fmtid="{D5CDD505-2E9C-101B-9397-08002B2CF9AE}" pid="7" name="MSIP_Label_18450391-6d50-49e0-a466-bfda2ff2a5e1_ActionId">
    <vt:lpwstr>5ad7f2be-d0bd-4646-ab58-9e159f5e8322</vt:lpwstr>
  </property>
  <property fmtid="{D5CDD505-2E9C-101B-9397-08002B2CF9AE}" pid="8" name="MSIP_Label_18450391-6d50-49e0-a466-bfda2ff2a5e1_ContentBits">
    <vt:lpwstr>2</vt:lpwstr>
  </property>
  <property fmtid="{D5CDD505-2E9C-101B-9397-08002B2CF9AE}" pid="9" name="ClassificationContentMarkingFooterLocations">
    <vt:lpwstr>Office Theme:17</vt:lpwstr>
  </property>
  <property fmtid="{D5CDD505-2E9C-101B-9397-08002B2CF9AE}" pid="10" name="ClassificationContentMarkingFooterText">
    <vt:lpwstr>Sensitivity: Internal</vt:lpwstr>
  </property>
  <property fmtid="{D5CDD505-2E9C-101B-9397-08002B2CF9AE}" pid="11" name="ContentTypeId">
    <vt:lpwstr>0x01010063CE02F5CAE2A749AC49D529A9972D9A</vt:lpwstr>
  </property>
</Properties>
</file>